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0275213" cy="42803763"/>
  <p:notesSz cx="9799638" cy="14301788"/>
  <p:defaultTextStyle>
    <a:defPPr>
      <a:defRPr lang="en-US"/>
    </a:defPPr>
    <a:lvl1pPr marL="0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7941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5882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3823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1764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39705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7646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5587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3528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>
          <p15:clr>
            <a:srgbClr val="A4A3A4"/>
          </p15:clr>
        </p15:guide>
        <p15:guide id="2" pos="95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66"/>
    <a:srgbClr val="CDDFF1"/>
    <a:srgbClr val="001C3D"/>
    <a:srgbClr val="2F3C69"/>
    <a:srgbClr val="8089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02" autoAdjust="0"/>
    <p:restoredTop sz="94671"/>
  </p:normalViewPr>
  <p:slideViewPr>
    <p:cSldViewPr snapToGrid="0" snapToObjects="1">
      <p:cViewPr>
        <p:scale>
          <a:sx n="30" d="100"/>
          <a:sy n="30" d="100"/>
        </p:scale>
        <p:origin x="970" y="115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20126" y="-88165"/>
            <a:ext cx="24935873" cy="3600000"/>
          </a:xfrm>
          <a:prstGeom prst="rect">
            <a:avLst/>
          </a:prstGeom>
        </p:spPr>
        <p:txBody>
          <a:bodyPr vert="horz" lIns="720000" tIns="0" rIns="720000" bIns="108000" anchor="b" anchorCtr="0"/>
          <a:lstStyle>
            <a:lvl1pPr marL="0" indent="0" algn="r">
              <a:buNone/>
              <a:defRPr sz="10800" b="0" i="0">
                <a:solidFill>
                  <a:schemeClr val="bg1"/>
                </a:solidFill>
                <a:latin typeface="Fontys Frutiger" panose="00000400000000000000" pitchFamily="2" charset="0"/>
                <a:cs typeface="Fontys Frutiger" panose="00000400000000000000" pitchFamily="2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Insert title of poster here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620126" y="3511835"/>
            <a:ext cx="24935874" cy="1440000"/>
          </a:xfrm>
          <a:prstGeom prst="rect">
            <a:avLst/>
          </a:prstGeom>
        </p:spPr>
        <p:txBody>
          <a:bodyPr vert="horz" lIns="720000" tIns="0" rIns="720000" bIns="0" anchor="t" anchorCtr="0"/>
          <a:lstStyle>
            <a:lvl1pPr marL="0" indent="0" algn="r">
              <a:buNone/>
              <a:defRPr sz="8000" b="0" i="0">
                <a:solidFill>
                  <a:schemeClr val="tx1"/>
                </a:solidFill>
                <a:latin typeface="Fontys Frutiger" panose="00000400000000000000" pitchFamily="2" charset="0"/>
                <a:cs typeface="Fontys Frutiger" panose="00000400000000000000" pitchFamily="2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Insert authors of poster here</a:t>
            </a:r>
          </a:p>
        </p:txBody>
      </p:sp>
      <p:sp>
        <p:nvSpPr>
          <p:cNvPr id="17" name="Text Box 29"/>
          <p:cNvSpPr txBox="1">
            <a:spLocks noChangeArrowheads="1"/>
          </p:cNvSpPr>
          <p:nvPr userDrawn="1"/>
        </p:nvSpPr>
        <p:spPr bwMode="auto">
          <a:xfrm>
            <a:off x="20620041" y="40557085"/>
            <a:ext cx="8305800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indent="0" algn="l" defTabSz="2087941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Fontys</a:t>
            </a:r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</a:t>
            </a:r>
            <a:r>
              <a:rPr lang="en-US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Hogeschool</a:t>
            </a:r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Engineering</a:t>
            </a:r>
          </a:p>
          <a:p>
            <a:pPr marL="0" marR="0" indent="0" algn="l" defTabSz="2087941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Rachelsmolen</a:t>
            </a:r>
            <a:r>
              <a:rPr lang="de-DE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1, 5612 MA Eindhoven, The </a:t>
            </a:r>
            <a:r>
              <a:rPr lang="de-DE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Netherlands</a:t>
            </a:r>
            <a:endParaRPr lang="en-US" sz="4000" b="0" i="0" dirty="0">
              <a:solidFill>
                <a:schemeClr val="tx1">
                  <a:lumMod val="95000"/>
                  <a:lumOff val="5000"/>
                </a:schemeClr>
              </a:solidFill>
              <a:latin typeface="Fontys Frutiger" panose="00000400000000000000" pitchFamily="2" charset="0"/>
              <a:cs typeface="Arial" panose="020B0604020202020204" pitchFamily="34" charset="0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5483277" y="40725816"/>
            <a:ext cx="9102725" cy="20780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000" b="0" i="0" baseline="0">
                <a:latin typeface="Fontys Frutiger" panose="00000400000000000000" pitchFamily="2" charset="0"/>
                <a:cs typeface="Arial" panose="020B0604020202020204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Insert contact details here</a:t>
            </a:r>
          </a:p>
        </p:txBody>
      </p:sp>
      <p:sp>
        <p:nvSpPr>
          <p:cNvPr id="4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1" y="36322192"/>
            <a:ext cx="27298884" cy="2078038"/>
          </a:xfrm>
          <a:prstGeom prst="rect">
            <a:avLst/>
          </a:prstGeom>
        </p:spPr>
        <p:txBody>
          <a:bodyPr vert="horz" lIns="0" rIns="0" anchor="b" anchorCtr="0"/>
          <a:lstStyle>
            <a:lvl1pPr marL="0" indent="0">
              <a:buNone/>
              <a:defRPr sz="2800" b="0" i="0" baseline="0">
                <a:latin typeface="Fontys Frutiger" panose="00000400000000000000" pitchFamily="2" charset="0"/>
                <a:cs typeface="Arial" panose="020B0604020202020204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Insert footnotes or miscellaneous stuff (other affiliations than </a:t>
            </a:r>
            <a:r>
              <a:rPr lang="en-US" dirty="0" err="1"/>
              <a:t>Fontys</a:t>
            </a:r>
            <a:r>
              <a:rPr lang="en-US" dirty="0"/>
              <a:t>, et cetera) here.</a:t>
            </a:r>
          </a:p>
        </p:txBody>
      </p:sp>
      <p:sp>
        <p:nvSpPr>
          <p:cNvPr id="2" name="Tekstvak 1"/>
          <p:cNvSpPr txBox="1"/>
          <p:nvPr userDrawn="1"/>
        </p:nvSpPr>
        <p:spPr>
          <a:xfrm>
            <a:off x="720000" y="38547949"/>
            <a:ext cx="184062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0800" dirty="0">
                <a:solidFill>
                  <a:schemeClr val="bg1"/>
                </a:solidFill>
                <a:latin typeface="Fontys Frutiger" panose="00000400000000000000" pitchFamily="2" charset="0"/>
              </a:rPr>
              <a:t>Minor</a:t>
            </a:r>
            <a:r>
              <a:rPr lang="nl-NL" sz="10800" baseline="0" dirty="0">
                <a:solidFill>
                  <a:schemeClr val="bg1"/>
                </a:solidFill>
                <a:latin typeface="Fontys Frutiger" panose="00000400000000000000" pitchFamily="2" charset="0"/>
              </a:rPr>
              <a:t> </a:t>
            </a:r>
            <a:r>
              <a:rPr lang="nl-NL" sz="10800" baseline="0" dirty="0" err="1">
                <a:solidFill>
                  <a:schemeClr val="bg1"/>
                </a:solidFill>
                <a:latin typeface="Fontys Frutiger" panose="00000400000000000000" pitchFamily="2" charset="0"/>
              </a:rPr>
              <a:t>Adaptive</a:t>
            </a:r>
            <a:r>
              <a:rPr lang="nl-NL" sz="10800" baseline="0" dirty="0">
                <a:solidFill>
                  <a:schemeClr val="bg1"/>
                </a:solidFill>
                <a:latin typeface="Fontys Frutiger" panose="00000400000000000000" pitchFamily="2" charset="0"/>
              </a:rPr>
              <a:t> </a:t>
            </a:r>
            <a:r>
              <a:rPr lang="nl-NL" sz="10800" baseline="0" dirty="0" err="1">
                <a:solidFill>
                  <a:schemeClr val="bg1"/>
                </a:solidFill>
                <a:latin typeface="Fontys Frutiger" panose="00000400000000000000" pitchFamily="2" charset="0"/>
              </a:rPr>
              <a:t>Robotics</a:t>
            </a:r>
            <a:endParaRPr lang="nl-NL" sz="10800" dirty="0">
              <a:solidFill>
                <a:schemeClr val="bg1"/>
              </a:solidFill>
              <a:latin typeface="Fontys Frutiger" panose="00000400000000000000" pitchFamily="2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 userDrawn="1"/>
        </p:nvSpPr>
        <p:spPr>
          <a:xfrm>
            <a:off x="-3" y="38452927"/>
            <a:ext cx="30776779" cy="5293894"/>
          </a:xfrm>
          <a:prstGeom prst="rect">
            <a:avLst/>
          </a:prstGeom>
          <a:solidFill>
            <a:srgbClr val="6633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7418" y="37198464"/>
            <a:ext cx="7927795" cy="25089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Rechthoek 19"/>
          <p:cNvSpPr/>
          <p:nvPr userDrawn="1"/>
        </p:nvSpPr>
        <p:spPr>
          <a:xfrm>
            <a:off x="0" y="0"/>
            <a:ext cx="30776779" cy="5293894"/>
          </a:xfrm>
          <a:prstGeom prst="rect">
            <a:avLst/>
          </a:prstGeom>
          <a:solidFill>
            <a:srgbClr val="6633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Ovaal 2"/>
          <p:cNvSpPr/>
          <p:nvPr userDrawn="1"/>
        </p:nvSpPr>
        <p:spPr>
          <a:xfrm rot="20816851">
            <a:off x="432016" y="541879"/>
            <a:ext cx="4320000" cy="4320000"/>
          </a:xfrm>
          <a:prstGeom prst="ellipse">
            <a:avLst/>
          </a:prstGeom>
          <a:noFill/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nl-NL" sz="6000" dirty="0">
                <a:latin typeface="Fontys Frutiger" panose="00000400000000000000" pitchFamily="2" charset="0"/>
              </a:rPr>
              <a:t>THINK</a:t>
            </a:r>
          </a:p>
          <a:p>
            <a:pPr algn="ctr"/>
            <a:r>
              <a:rPr lang="nl-NL" sz="6000" b="1" dirty="0">
                <a:latin typeface="Fontys Frutiger" panose="00000400000000000000" pitchFamily="2" charset="0"/>
              </a:rPr>
              <a:t>BIGGER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ctr" defTabSz="2087941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5956" indent="-1565956" algn="l" defTabSz="2087941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904" indent="-1304963" algn="l" defTabSz="2087941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852" indent="-1043970" algn="l" defTabSz="2087941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793" indent="-1043970" algn="l" defTabSz="2087941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5734" indent="-1043970" algn="l" defTabSz="2087941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3675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1616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9557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7498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941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5882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3823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1764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9705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7646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5587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3528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jpg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7569001" y="1671211"/>
            <a:ext cx="16947712" cy="1632524"/>
          </a:xfrm>
        </p:spPr>
        <p:txBody>
          <a:bodyPr/>
          <a:lstStyle/>
          <a:p>
            <a:pPr algn="ctr"/>
            <a:r>
              <a:rPr lang="en-US" sz="8800" dirty="0"/>
              <a:t>Decentralized control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4180477" y="3066268"/>
            <a:ext cx="25375520" cy="1269332"/>
          </a:xfrm>
        </p:spPr>
        <p:txBody>
          <a:bodyPr/>
          <a:lstStyle/>
          <a:p>
            <a:pPr algn="ctr"/>
            <a:r>
              <a:rPr lang="en-US" sz="6600" dirty="0"/>
              <a:t>Remco </a:t>
            </a:r>
            <a:r>
              <a:rPr lang="en-US" sz="6600" dirty="0" err="1"/>
              <a:t>Aarts</a:t>
            </a:r>
            <a:r>
              <a:rPr lang="en-US" sz="6600" dirty="0"/>
              <a:t>, Jeroen van den Akker, Robert </a:t>
            </a:r>
            <a:r>
              <a:rPr lang="en-US" sz="6600" dirty="0" err="1"/>
              <a:t>Delmaar</a:t>
            </a:r>
            <a:r>
              <a:rPr lang="en-US" sz="6600" dirty="0"/>
              <a:t>, Bas Janssen, </a:t>
            </a:r>
          </a:p>
          <a:p>
            <a:pPr algn="ctr"/>
            <a:r>
              <a:rPr lang="en-US" sz="6600" dirty="0"/>
              <a:t>Addie Perenboom, Dimitri </a:t>
            </a:r>
            <a:r>
              <a:rPr lang="en-US" sz="6600" dirty="0" err="1"/>
              <a:t>Waard</a:t>
            </a:r>
            <a:endParaRPr lang="en-US" sz="6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7985337" y="40766048"/>
            <a:ext cx="11308503" cy="2078038"/>
          </a:xfrm>
        </p:spPr>
        <p:txBody>
          <a:bodyPr/>
          <a:lstStyle/>
          <a:p>
            <a:r>
              <a:rPr lang="en-US" dirty="0">
                <a:cs typeface="Helvetica Neue Medium"/>
              </a:rPr>
              <a:t>Correspondence to:</a:t>
            </a:r>
            <a:br>
              <a:rPr lang="en-US" dirty="0">
                <a:cs typeface="Helvetica Neue Medium"/>
              </a:rPr>
            </a:br>
            <a:r>
              <a:rPr lang="en-US" dirty="0"/>
              <a:t>Robert </a:t>
            </a:r>
            <a:r>
              <a:rPr lang="en-US" dirty="0" err="1"/>
              <a:t>Delmaar</a:t>
            </a:r>
            <a:br>
              <a:rPr lang="en-US" dirty="0"/>
            </a:br>
            <a:r>
              <a:rPr lang="en-US" dirty="0"/>
              <a:t>r.delmaar.student@student.fontys.nl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94826" y="6517299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Introduction</a:t>
            </a:r>
          </a:p>
          <a:p>
            <a:endParaRPr lang="en-US" sz="5400" dirty="0">
              <a:latin typeface="Fontys Frutiger" panose="00000400000000000000" pitchFamily="2" charset="0"/>
              <a:cs typeface="Helvetica Neue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4400" dirty="0">
                <a:latin typeface="Fontys Frutiger" panose="00000400000000000000" pitchFamily="2" charset="0"/>
                <a:cs typeface="Helvetica Neue"/>
              </a:rPr>
              <a:t>This is a 14 week project from the minor Adaptive Robotics. The goal is to create an industry 4.0 environment by using </a:t>
            </a:r>
            <a:r>
              <a:rPr lang="en-US" sz="4400" dirty="0" err="1">
                <a:latin typeface="Fontys Frutiger" panose="00000400000000000000" pitchFamily="2" charset="0"/>
                <a:cs typeface="Helvetica Neue"/>
              </a:rPr>
              <a:t>Turtlebots</a:t>
            </a:r>
            <a:r>
              <a:rPr lang="en-US" sz="4400" dirty="0">
                <a:latin typeface="Fontys Frutiger" panose="00000400000000000000" pitchFamily="2" charset="0"/>
                <a:cs typeface="Helvetica Neue"/>
              </a:rPr>
              <a:t> to transport products. The decision-making in this project is decentralized, meaning each robot makes its own decisions based on information that is exchanged between them. </a:t>
            </a:r>
          </a:p>
          <a:p>
            <a:pPr marL="685800" indent="-685800">
              <a:buFont typeface="Arial" charset="0"/>
              <a:buChar char="•"/>
            </a:pPr>
            <a:endParaRPr lang="en-US" sz="4400" dirty="0">
              <a:latin typeface="Fontys Frutiger" panose="00000400000000000000" pitchFamily="2" charset="0"/>
              <a:cs typeface="Helvetica Neue"/>
            </a:endParaRP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857997" y="6444142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 anchor="b" anchorCtr="0">
            <a:noAutofit/>
          </a:bodyPr>
          <a:lstStyle/>
          <a:p>
            <a:r>
              <a:rPr lang="en-US" sz="4000" dirty="0">
                <a:latin typeface="Fontys Frutiger" panose="00000400000000000000" pitchFamily="2" charset="0"/>
                <a:cs typeface="Helvetica Neue Medium"/>
              </a:rPr>
              <a:t>Figure 1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 – The mechanical design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0001" y="16750267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Hardware</a:t>
            </a: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  <a:sym typeface="Wingdings"/>
            </a:endParaRPr>
          </a:p>
          <a:p>
            <a:pPr marL="533400" indent="-533400">
              <a:buFont typeface="Arial"/>
              <a:buChar char="•"/>
            </a:pP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The hardware for this project was</a:t>
            </a:r>
            <a:br>
              <a:rPr lang="en-US" sz="4000" dirty="0">
                <a:latin typeface="Fontys Frutiger" panose="00000400000000000000" pitchFamily="2" charset="0"/>
                <a:cs typeface="Helvetica Neue Light"/>
              </a:rPr>
            </a:b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designed using a morphological </a:t>
            </a:r>
            <a:br>
              <a:rPr lang="en-US" sz="4000" dirty="0">
                <a:latin typeface="Fontys Frutiger" panose="00000400000000000000" pitchFamily="2" charset="0"/>
                <a:cs typeface="Helvetica Neue Light"/>
              </a:rPr>
            </a:b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map which detailed every </a:t>
            </a:r>
            <a:br>
              <a:rPr lang="en-US" sz="4000" dirty="0">
                <a:latin typeface="Fontys Frutiger" panose="00000400000000000000" pitchFamily="2" charset="0"/>
                <a:cs typeface="Helvetica Neue Light"/>
              </a:rPr>
            </a:b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requirement of the system.</a:t>
            </a: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To make the transfer of products </a:t>
            </a:r>
            <a:br>
              <a:rPr lang="en-US" sz="4000" dirty="0">
                <a:latin typeface="Fontys Frutiger" panose="00000400000000000000" pitchFamily="2" charset="0"/>
                <a:cs typeface="Helvetica Neue Light"/>
              </a:rPr>
            </a:b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easier, a carriage is used.</a:t>
            </a:r>
            <a:br>
              <a:rPr lang="en-US" sz="4000" dirty="0">
                <a:latin typeface="Fontys Frutiger" panose="00000400000000000000" pitchFamily="2" charset="0"/>
                <a:cs typeface="Helvetica Neue Light"/>
              </a:rPr>
            </a:b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By doing this the gripper could be </a:t>
            </a:r>
            <a:br>
              <a:rPr lang="en-US" sz="4000" dirty="0">
                <a:latin typeface="Fontys Frutiger" panose="00000400000000000000" pitchFamily="2" charset="0"/>
                <a:cs typeface="Helvetica Neue Light"/>
              </a:rPr>
            </a:b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designed to handle 1 shape </a:t>
            </a:r>
            <a:br>
              <a:rPr lang="en-US" sz="4000" dirty="0">
                <a:latin typeface="Fontys Frutiger" panose="00000400000000000000" pitchFamily="2" charset="0"/>
                <a:cs typeface="Helvetica Neue Light"/>
              </a:rPr>
            </a:b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perfectly, instead of having to be </a:t>
            </a:r>
            <a:br>
              <a:rPr lang="en-US" sz="4000" dirty="0">
                <a:latin typeface="Fontys Frutiger" panose="00000400000000000000" pitchFamily="2" charset="0"/>
                <a:cs typeface="Helvetica Neue Light"/>
              </a:rPr>
            </a:b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able to adjust to different products. </a:t>
            </a: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15857997" y="27030443"/>
            <a:ext cx="13698000" cy="9139491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References</a:t>
            </a:r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Blasdel</a:t>
            </a:r>
            <a:r>
              <a:rPr lang="nl-NL" sz="3200" dirty="0"/>
              <a:t>, A., </a:t>
            </a:r>
            <a:r>
              <a:rPr lang="nl-NL" sz="3200" dirty="0" err="1"/>
              <a:t>Leeper</a:t>
            </a:r>
            <a:r>
              <a:rPr lang="nl-NL" sz="3200" dirty="0"/>
              <a:t>, A., &amp; Hendrix, A. (z.j.). Robot operating system. Geraadpleegd van http://</a:t>
            </a:r>
            <a:r>
              <a:rPr lang="nl-NL" sz="3200" dirty="0" err="1"/>
              <a:t>ros.org</a:t>
            </a:r>
            <a:r>
              <a:rPr lang="nl-NL" sz="3200" dirty="0"/>
              <a:t>/</a:t>
            </a:r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Debiec</a:t>
            </a:r>
            <a:r>
              <a:rPr lang="nl-NL" sz="3200" dirty="0"/>
              <a:t>, J. (z.j.). Running ROS </a:t>
            </a:r>
            <a:r>
              <a:rPr lang="nl-NL" sz="3200" dirty="0" err="1"/>
              <a:t>across</a:t>
            </a:r>
            <a:r>
              <a:rPr lang="nl-NL" sz="3200" dirty="0"/>
              <a:t> multiple machines. Geraadpleegd van http://</a:t>
            </a:r>
            <a:r>
              <a:rPr lang="nl-NL" sz="3200" dirty="0" err="1"/>
              <a:t>wiki.ros.org</a:t>
            </a:r>
            <a:r>
              <a:rPr lang="nl-NL" sz="3200" dirty="0"/>
              <a:t>/ROS/</a:t>
            </a:r>
            <a:r>
              <a:rPr lang="nl-NL" sz="3200" dirty="0" err="1"/>
              <a:t>Tutorials</a:t>
            </a:r>
            <a:r>
              <a:rPr lang="nl-NL" sz="3200" dirty="0"/>
              <a:t>/</a:t>
            </a:r>
            <a:r>
              <a:rPr lang="nl-NL" sz="3200" dirty="0" err="1"/>
              <a:t>MultipleMachines</a:t>
            </a:r>
            <a:r>
              <a:rPr lang="nl-NL" sz="3200" dirty="0"/>
              <a:t> </a:t>
            </a:r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Tiderko</a:t>
            </a:r>
            <a:r>
              <a:rPr lang="nl-NL" sz="3200" dirty="0"/>
              <a:t>, A. (z.j.). </a:t>
            </a:r>
            <a:r>
              <a:rPr lang="nl-NL" sz="3200" dirty="0" err="1"/>
              <a:t>multimaster</a:t>
            </a:r>
            <a:r>
              <a:rPr lang="nl-NL" sz="3200" dirty="0"/>
              <a:t> </a:t>
            </a:r>
            <a:r>
              <a:rPr lang="nl-NL" sz="3200" dirty="0" err="1"/>
              <a:t>fkie</a:t>
            </a:r>
            <a:r>
              <a:rPr lang="nl-NL" sz="3200" dirty="0"/>
              <a:t>. Geraadpleegd van </a:t>
            </a:r>
            <a:r>
              <a:rPr lang="nl-NL" sz="3200" dirty="0" err="1"/>
              <a:t>https</a:t>
            </a:r>
            <a:r>
              <a:rPr lang="nl-NL" sz="3200" dirty="0"/>
              <a:t>://</a:t>
            </a:r>
            <a:r>
              <a:rPr lang="nl-NL" sz="3200" dirty="0" err="1"/>
              <a:t>github.com</a:t>
            </a:r>
            <a:r>
              <a:rPr lang="nl-NL" sz="3200" dirty="0"/>
              <a:t>/ </a:t>
            </a:r>
            <a:r>
              <a:rPr lang="nl-NL" sz="3200" dirty="0" err="1"/>
              <a:t>fkie</a:t>
            </a:r>
            <a:r>
              <a:rPr lang="nl-NL" sz="3200" dirty="0"/>
              <a:t>/</a:t>
            </a:r>
            <a:r>
              <a:rPr lang="nl-NL" sz="3200" dirty="0" err="1"/>
              <a:t>multimaster</a:t>
            </a:r>
            <a:r>
              <a:rPr lang="nl-NL" sz="3200" dirty="0"/>
              <a:t> </a:t>
            </a:r>
            <a:r>
              <a:rPr lang="nl-NL" sz="3200" dirty="0" err="1"/>
              <a:t>fkie</a:t>
            </a:r>
            <a:endParaRPr lang="nl-NL" sz="3200" dirty="0"/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Hsu</a:t>
            </a:r>
            <a:r>
              <a:rPr lang="nl-NL" sz="3200" dirty="0"/>
              <a:t>, J., Koenig, N., &amp; Coleman, D. (</a:t>
            </a:r>
            <a:r>
              <a:rPr lang="nl-NL" sz="3200" dirty="0" err="1"/>
              <a:t>n.d</a:t>
            </a:r>
            <a:r>
              <a:rPr lang="nl-NL" sz="3200" dirty="0"/>
              <a:t>.). </a:t>
            </a:r>
            <a:r>
              <a:rPr lang="nl-NL" sz="3200" dirty="0" err="1"/>
              <a:t>gazebo</a:t>
            </a:r>
            <a:r>
              <a:rPr lang="nl-NL" sz="3200" dirty="0"/>
              <a:t> ros </a:t>
            </a:r>
            <a:r>
              <a:rPr lang="nl-NL" sz="3200" dirty="0" err="1"/>
              <a:t>pkgs</a:t>
            </a:r>
            <a:r>
              <a:rPr lang="nl-NL" sz="3200" dirty="0"/>
              <a:t>. </a:t>
            </a:r>
            <a:r>
              <a:rPr lang="nl-NL" sz="3200" dirty="0" err="1"/>
              <a:t>Retrieved</a:t>
            </a:r>
            <a:r>
              <a:rPr lang="nl-NL" sz="3200" dirty="0"/>
              <a:t> </a:t>
            </a:r>
            <a:r>
              <a:rPr lang="nl-NL" sz="3200" dirty="0" err="1"/>
              <a:t>from</a:t>
            </a:r>
            <a:r>
              <a:rPr lang="nl-NL" sz="3200" dirty="0"/>
              <a:t> http://</a:t>
            </a:r>
            <a:r>
              <a:rPr lang="nl-NL" sz="3200" dirty="0" err="1"/>
              <a:t>wiki.ros.org</a:t>
            </a:r>
            <a:r>
              <a:rPr lang="nl-NL" sz="3200" dirty="0"/>
              <a:t>/</a:t>
            </a:r>
            <a:r>
              <a:rPr lang="nl-NL" sz="3200" dirty="0" err="1"/>
              <a:t>gazebo</a:t>
            </a:r>
            <a:r>
              <a:rPr lang="nl-NL" sz="3200" dirty="0"/>
              <a:t> ros </a:t>
            </a:r>
            <a:r>
              <a:rPr lang="nl-NL" sz="3200" dirty="0" err="1"/>
              <a:t>pkgs</a:t>
            </a:r>
            <a:endParaRPr lang="nl-NL" sz="3200" dirty="0"/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Jagielka</a:t>
            </a:r>
            <a:r>
              <a:rPr lang="nl-NL" sz="3200" dirty="0"/>
              <a:t>, J. (z.j.). Multiple robots </a:t>
            </a:r>
            <a:r>
              <a:rPr lang="nl-NL" sz="3200" dirty="0" err="1"/>
              <a:t>simulation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</a:t>
            </a:r>
            <a:r>
              <a:rPr lang="nl-NL" sz="3200" dirty="0" err="1"/>
              <a:t>navigation</a:t>
            </a:r>
            <a:r>
              <a:rPr lang="nl-NL" sz="3200" dirty="0"/>
              <a:t>. Geraadpleegd van http://</a:t>
            </a:r>
            <a:r>
              <a:rPr lang="nl-NL" sz="3200" dirty="0" err="1"/>
              <a:t>answers.ros.org</a:t>
            </a:r>
            <a:r>
              <a:rPr lang="nl-NL" sz="3200" dirty="0"/>
              <a:t>/question/41433/ multiple-robots-</a:t>
            </a:r>
            <a:r>
              <a:rPr lang="nl-NL" sz="3200" dirty="0" err="1"/>
              <a:t>simulation</a:t>
            </a:r>
            <a:r>
              <a:rPr lang="nl-NL" sz="3200" dirty="0"/>
              <a:t>-</a:t>
            </a:r>
            <a:r>
              <a:rPr lang="nl-NL" sz="3200" dirty="0" err="1"/>
              <a:t>and-navigation</a:t>
            </a:r>
            <a:r>
              <a:rPr lang="nl-NL" sz="3200" dirty="0"/>
              <a:t>/ </a:t>
            </a:r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Gerkey</a:t>
            </a:r>
            <a:r>
              <a:rPr lang="nl-NL" sz="3200" dirty="0"/>
              <a:t>, B. (z.j.). Slam </a:t>
            </a:r>
            <a:r>
              <a:rPr lang="nl-NL" sz="3200" dirty="0" err="1"/>
              <a:t>gmapping</a:t>
            </a:r>
            <a:r>
              <a:rPr lang="nl-NL" sz="3200" dirty="0"/>
              <a:t>. Geraadpleegd van </a:t>
            </a:r>
            <a:r>
              <a:rPr lang="nl-NL" sz="3200" dirty="0" err="1"/>
              <a:t>https</a:t>
            </a:r>
            <a:r>
              <a:rPr lang="nl-NL" sz="3200" dirty="0"/>
              <a:t>://</a:t>
            </a:r>
            <a:r>
              <a:rPr lang="nl-NL" sz="3200" dirty="0" err="1"/>
              <a:t>github.com</a:t>
            </a:r>
            <a:r>
              <a:rPr lang="nl-NL" sz="3200" dirty="0"/>
              <a:t>/ ros-</a:t>
            </a:r>
            <a:r>
              <a:rPr lang="nl-NL" sz="3200" dirty="0" err="1"/>
              <a:t>perception</a:t>
            </a:r>
            <a:r>
              <a:rPr lang="nl-NL" sz="3200" dirty="0"/>
              <a:t>/slam </a:t>
            </a:r>
            <a:r>
              <a:rPr lang="nl-NL" sz="3200" dirty="0" err="1"/>
              <a:t>gmapping</a:t>
            </a:r>
            <a:endParaRPr lang="nl-NL" sz="3200" dirty="0"/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Natterer</a:t>
            </a:r>
            <a:r>
              <a:rPr lang="nl-NL" sz="3200" dirty="0"/>
              <a:t>, M., &amp; </a:t>
            </a:r>
            <a:r>
              <a:rPr lang="nl-NL" sz="3200" dirty="0" err="1"/>
              <a:t>Neumann</a:t>
            </a:r>
            <a:r>
              <a:rPr lang="nl-NL" sz="3200" dirty="0"/>
              <a:t>, S. (z.j.). GNU IMAGE MANIPULATION PROGRAM. Geraadpleegd van </a:t>
            </a:r>
            <a:r>
              <a:rPr lang="nl-NL" sz="3200" dirty="0" err="1"/>
              <a:t>https</a:t>
            </a:r>
            <a:r>
              <a:rPr lang="nl-NL" sz="3200" dirty="0"/>
              <a:t>://</a:t>
            </a:r>
            <a:r>
              <a:rPr lang="nl-NL" sz="3200" dirty="0" err="1"/>
              <a:t>www.gimp.org</a:t>
            </a:r>
            <a:r>
              <a:rPr lang="nl-NL" sz="3200" dirty="0"/>
              <a:t>/</a:t>
            </a:r>
          </a:p>
          <a:p>
            <a:pPr marL="742950" indent="-742950">
              <a:buFont typeface="+mj-lt"/>
              <a:buAutoNum type="arabicPeriod"/>
            </a:pPr>
            <a:endParaRPr lang="en-US" sz="4000" dirty="0">
              <a:latin typeface="Fontys Frutiger" panose="00000400000000000000" pitchFamily="2" charset="0"/>
              <a:cs typeface="Helvetica Neue"/>
            </a:endParaRPr>
          </a:p>
          <a:p>
            <a:pPr marL="742950" indent="-742950">
              <a:buFont typeface="+mj-lt"/>
              <a:buAutoNum type="arabicPeriod"/>
            </a:pPr>
            <a:endParaRPr lang="en-US" sz="4000" dirty="0">
              <a:latin typeface="Fontys Frutiger" panose="00000400000000000000" pitchFamily="2" charset="0"/>
              <a:cs typeface="Helvetica Neue"/>
            </a:endParaRPr>
          </a:p>
        </p:txBody>
      </p:sp>
      <p:pic>
        <p:nvPicPr>
          <p:cNvPr id="17" name="Afbeelding 1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6246945" y="6945894"/>
            <a:ext cx="12015780" cy="7342977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TextBox 7"/>
          <p:cNvSpPr txBox="1"/>
          <p:nvPr/>
        </p:nvSpPr>
        <p:spPr>
          <a:xfrm>
            <a:off x="15857997" y="16654689"/>
            <a:ext cx="13698000" cy="9112676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 anchor="b" anchorCtr="0">
            <a:noAutofit/>
          </a:bodyPr>
          <a:lstStyle/>
          <a:p>
            <a:r>
              <a:rPr lang="en-US" sz="4000" dirty="0">
                <a:latin typeface="Fontys Frutiger" panose="00000400000000000000" pitchFamily="2" charset="0"/>
                <a:cs typeface="Helvetica Neue Medium"/>
              </a:rPr>
              <a:t>Figure 2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 – The gripper</a:t>
            </a:r>
          </a:p>
        </p:txBody>
      </p:sp>
      <p:sp>
        <p:nvSpPr>
          <p:cNvPr id="19" name="Text Placeholder 13"/>
          <p:cNvSpPr txBox="1">
            <a:spLocks/>
          </p:cNvSpPr>
          <p:nvPr/>
        </p:nvSpPr>
        <p:spPr>
          <a:xfrm>
            <a:off x="-2133600" y="343380"/>
            <a:ext cx="25306253" cy="1459810"/>
          </a:xfrm>
          <a:prstGeom prst="rect">
            <a:avLst/>
          </a:prstGeom>
        </p:spPr>
        <p:txBody>
          <a:bodyPr vert="horz" lIns="720000" tIns="0" rIns="720000" bIns="108000" anchor="b" anchorCtr="0"/>
          <a:lstStyle>
            <a:lvl1pPr marL="0" indent="0" algn="r" defTabSz="2087941" rtl="0" eaLnBrk="1" latinLnBrk="0" hangingPunct="1">
              <a:spcBef>
                <a:spcPct val="20000"/>
              </a:spcBef>
              <a:buFont typeface="Arial"/>
              <a:buNone/>
              <a:defRPr sz="10800" b="0" i="0" kern="1200">
                <a:solidFill>
                  <a:schemeClr val="bg1"/>
                </a:solidFill>
                <a:latin typeface="Fontys Frutiger" panose="00000400000000000000" pitchFamily="2" charset="0"/>
                <a:ea typeface="+mn-ea"/>
                <a:cs typeface="Fontys Frutiger" panose="00000400000000000000" pitchFamily="2" charset="0"/>
              </a:defRPr>
            </a:lvl1pPr>
            <a:lvl2pPr marL="3392904" indent="-1304963" algn="l" defTabSz="2087941" rtl="0" eaLnBrk="1" latinLnBrk="0" hangingPunct="1">
              <a:spcBef>
                <a:spcPct val="20000"/>
              </a:spcBef>
              <a:buFont typeface="Arial"/>
              <a:buNone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19852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7793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5734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3675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1616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9557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7498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500" dirty="0"/>
              <a:t>Minor robot logistics</a:t>
            </a:r>
          </a:p>
        </p:txBody>
      </p:sp>
      <p:sp>
        <p:nvSpPr>
          <p:cNvPr id="23" name="TextBox 11"/>
          <p:cNvSpPr txBox="1"/>
          <p:nvPr/>
        </p:nvSpPr>
        <p:spPr>
          <a:xfrm>
            <a:off x="720001" y="27030443"/>
            <a:ext cx="13698000" cy="9137491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Software</a:t>
            </a: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  <a:sym typeface="Wingdings"/>
            </a:endParaRPr>
          </a:p>
          <a:p>
            <a:pPr marL="533400" indent="-533400">
              <a:buFont typeface="Arial"/>
              <a:buChar char="•"/>
            </a:pP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Simulations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Scales to more robots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Decision calculation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3"/>
          <a:srcRect l="4319" r="17865"/>
          <a:stretch/>
        </p:blipFill>
        <p:spPr>
          <a:xfrm>
            <a:off x="16246945" y="16837061"/>
            <a:ext cx="10758335" cy="7776900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95906">
            <a:off x="8133880" y="27654807"/>
            <a:ext cx="5141674" cy="2759869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56057">
            <a:off x="765792" y="32967828"/>
            <a:ext cx="6254678" cy="141101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7233" y="30429686"/>
            <a:ext cx="8199467" cy="3039269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073810">
            <a:off x="7497968" y="32992934"/>
            <a:ext cx="6413500" cy="317500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9467" y="17198192"/>
            <a:ext cx="6009666" cy="79861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erve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3601</TotalTime>
  <Words>310</Words>
  <Application>Microsoft Office PowerPoint</Application>
  <PresentationFormat>Aangepast</PresentationFormat>
  <Paragraphs>30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9" baseType="lpstr">
      <vt:lpstr>Arial</vt:lpstr>
      <vt:lpstr>Calibri</vt:lpstr>
      <vt:lpstr>Fontys Frutiger</vt:lpstr>
      <vt:lpstr>Helvetica Neue</vt:lpstr>
      <vt:lpstr>Helvetica Neue Light</vt:lpstr>
      <vt:lpstr>Helvetica Neue Medium</vt:lpstr>
      <vt:lpstr>Wingdings</vt:lpstr>
      <vt:lpstr>Office Theme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Daan Bloembergen</dc:creator>
  <cp:lastModifiedBy>Remco Aarts</cp:lastModifiedBy>
  <cp:revision>58</cp:revision>
  <cp:lastPrinted>2016-03-14T08:31:25Z</cp:lastPrinted>
  <dcterms:created xsi:type="dcterms:W3CDTF">2011-04-26T07:32:01Z</dcterms:created>
  <dcterms:modified xsi:type="dcterms:W3CDTF">2017-06-26T11:20:25Z</dcterms:modified>
</cp:coreProperties>
</file>

<file path=docProps/thumbnail.jpeg>
</file>